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61" r:id="rId5"/>
    <p:sldId id="262" r:id="rId6"/>
    <p:sldId id="265" r:id="rId7"/>
    <p:sldId id="263" r:id="rId8"/>
    <p:sldId id="266" r:id="rId9"/>
    <p:sldId id="267" r:id="rId10"/>
    <p:sldId id="268" r:id="rId11"/>
    <p:sldId id="269" r:id="rId12"/>
    <p:sldId id="270" r:id="rId13"/>
    <p:sldId id="272" r:id="rId14"/>
    <p:sldId id="271" r:id="rId15"/>
    <p:sldId id="273" r:id="rId16"/>
    <p:sldId id="274" r:id="rId17"/>
    <p:sldId id="275" r:id="rId18"/>
    <p:sldId id="276" r:id="rId19"/>
    <p:sldId id="277" r:id="rId20"/>
    <p:sldId id="278" r:id="rId21"/>
    <p:sldId id="281"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5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F6A2373-489C-4283-890A-27A2C6267885}" type="datetimeFigureOut">
              <a:rPr lang="ru-RU" smtClean="0"/>
              <a:t>26.10.2013</a:t>
            </a:fld>
            <a:endParaRPr lang="ru-RU"/>
          </a:p>
        </p:txBody>
      </p:sp>
      <p:sp>
        <p:nvSpPr>
          <p:cNvPr id="16" name="Номер слайда 15"/>
          <p:cNvSpPr>
            <a:spLocks noGrp="1"/>
          </p:cNvSpPr>
          <p:nvPr>
            <p:ph type="sldNum" sz="quarter" idx="11"/>
          </p:nvPr>
        </p:nvSpPr>
        <p:spPr/>
        <p:txBody>
          <a:bodyPr/>
          <a:lstStyle/>
          <a:p>
            <a:fld id="{2038E715-29E1-4312-992C-481999F8BE3E}"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6A2373-489C-4283-890A-27A2C6267885}" type="datetimeFigureOut">
              <a:rPr lang="ru-RU" smtClean="0"/>
              <a:t>26.10.2013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38E715-29E1-4312-992C-481999F8BE3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6A2373-489C-4283-890A-27A2C6267885}" type="datetimeFigureOut">
              <a:rPr lang="ru-RU" smtClean="0"/>
              <a:t>26.10.2013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38E715-29E1-4312-992C-481999F8BE3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F6A2373-489C-4283-890A-27A2C6267885}" type="datetimeFigureOut">
              <a:rPr lang="ru-RU" smtClean="0"/>
              <a:t>26.10.2013</a:t>
            </a:fld>
            <a:endParaRPr lang="ru-RU"/>
          </a:p>
        </p:txBody>
      </p:sp>
      <p:sp>
        <p:nvSpPr>
          <p:cNvPr id="15" name="Номер слайда 14"/>
          <p:cNvSpPr>
            <a:spLocks noGrp="1"/>
          </p:cNvSpPr>
          <p:nvPr>
            <p:ph type="sldNum" sz="quarter" idx="15"/>
          </p:nvPr>
        </p:nvSpPr>
        <p:spPr/>
        <p:txBody>
          <a:bodyPr/>
          <a:lstStyle>
            <a:lvl1pPr algn="ctr">
              <a:defRPr/>
            </a:lvl1pPr>
          </a:lstStyle>
          <a:p>
            <a:fld id="{2038E715-29E1-4312-992C-481999F8BE3E}"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F6A2373-489C-4283-890A-27A2C6267885}" type="datetimeFigureOut">
              <a:rPr lang="ru-RU" smtClean="0"/>
              <a:t>26.10.2013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38E715-29E1-4312-992C-481999F8BE3E}"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F6A2373-489C-4283-890A-27A2C6267885}" type="datetimeFigureOut">
              <a:rPr lang="ru-RU" smtClean="0"/>
              <a:t>26.10.2013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38E715-29E1-4312-992C-481999F8BE3E}"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038E715-29E1-4312-992C-481999F8BE3E}"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F6A2373-489C-4283-890A-27A2C6267885}" type="datetimeFigureOut">
              <a:rPr lang="ru-RU" smtClean="0"/>
              <a:t>26.10.2013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F6A2373-489C-4283-890A-27A2C6267885}" type="datetimeFigureOut">
              <a:rPr lang="ru-RU" smtClean="0"/>
              <a:t>26.10.2013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38E715-29E1-4312-992C-481999F8BE3E}"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6A2373-489C-4283-890A-27A2C6267885}" type="datetimeFigureOut">
              <a:rPr lang="ru-RU" smtClean="0"/>
              <a:t>26.10.2013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38E715-29E1-4312-992C-481999F8BE3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F6A2373-489C-4283-890A-27A2C6267885}" type="datetimeFigureOut">
              <a:rPr lang="ru-RU" smtClean="0"/>
              <a:t>26.10.2013</a:t>
            </a:fld>
            <a:endParaRPr lang="ru-RU"/>
          </a:p>
        </p:txBody>
      </p:sp>
      <p:sp>
        <p:nvSpPr>
          <p:cNvPr id="9" name="Номер слайда 8"/>
          <p:cNvSpPr>
            <a:spLocks noGrp="1"/>
          </p:cNvSpPr>
          <p:nvPr>
            <p:ph type="sldNum" sz="quarter" idx="15"/>
          </p:nvPr>
        </p:nvSpPr>
        <p:spPr/>
        <p:txBody>
          <a:bodyPr/>
          <a:lstStyle/>
          <a:p>
            <a:fld id="{2038E715-29E1-4312-992C-481999F8BE3E}"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F6A2373-489C-4283-890A-27A2C6267885}" type="datetimeFigureOut">
              <a:rPr lang="ru-RU" smtClean="0"/>
              <a:t>26.10.2013</a:t>
            </a:fld>
            <a:endParaRPr lang="ru-RU"/>
          </a:p>
        </p:txBody>
      </p:sp>
      <p:sp>
        <p:nvSpPr>
          <p:cNvPr id="9" name="Номер слайда 8"/>
          <p:cNvSpPr>
            <a:spLocks noGrp="1"/>
          </p:cNvSpPr>
          <p:nvPr>
            <p:ph type="sldNum" sz="quarter" idx="11"/>
          </p:nvPr>
        </p:nvSpPr>
        <p:spPr/>
        <p:txBody>
          <a:bodyPr/>
          <a:lstStyle/>
          <a:p>
            <a:fld id="{2038E715-29E1-4312-992C-481999F8BE3E}"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F6A2373-489C-4283-890A-27A2C6267885}" type="datetimeFigureOut">
              <a:rPr lang="ru-RU" smtClean="0"/>
              <a:t>26.10.2013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038E715-29E1-4312-992C-481999F8BE3E}"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3861048"/>
            <a:ext cx="8305800" cy="792088"/>
          </a:xfrm>
        </p:spPr>
        <p:txBody>
          <a:bodyPr/>
          <a:lstStyle/>
          <a:p>
            <a:r>
              <a:rPr lang="ru-RU" sz="5400" b="1" i="1" dirty="0" smtClean="0">
                <a:solidFill>
                  <a:srgbClr val="002060"/>
                </a:solidFill>
              </a:rPr>
              <a:t>«Маленький принц»</a:t>
            </a:r>
          </a:p>
          <a:p>
            <a:pPr algn="r"/>
            <a:r>
              <a:rPr lang="uk-UA" sz="2400" b="1" i="1" dirty="0" err="1" smtClean="0">
                <a:solidFill>
                  <a:schemeClr val="bg1"/>
                </a:solidFill>
              </a:rPr>
              <a:t>Мускатновская</a:t>
            </a:r>
            <a:r>
              <a:rPr lang="uk-UA" sz="2400" b="1" i="1" dirty="0" smtClean="0">
                <a:solidFill>
                  <a:schemeClr val="bg1"/>
                </a:solidFill>
              </a:rPr>
              <a:t> ОШ </a:t>
            </a:r>
          </a:p>
          <a:p>
            <a:pPr algn="r"/>
            <a:r>
              <a:rPr lang="uk-UA" sz="2400" b="1" i="1" dirty="0" smtClean="0">
                <a:solidFill>
                  <a:schemeClr val="bg1"/>
                </a:solidFill>
              </a:rPr>
              <a:t>					Учитель </a:t>
            </a:r>
            <a:r>
              <a:rPr lang="uk-UA" sz="2400" b="1" i="1" dirty="0" err="1" smtClean="0">
                <a:solidFill>
                  <a:schemeClr val="bg1"/>
                </a:solidFill>
              </a:rPr>
              <a:t>русского</a:t>
            </a:r>
            <a:r>
              <a:rPr lang="uk-UA" sz="2400" b="1" i="1" dirty="0" smtClean="0">
                <a:solidFill>
                  <a:schemeClr val="bg1"/>
                </a:solidFill>
              </a:rPr>
              <a:t> </a:t>
            </a:r>
            <a:r>
              <a:rPr lang="uk-UA" sz="2400" b="1" i="1" dirty="0" err="1" smtClean="0">
                <a:solidFill>
                  <a:schemeClr val="bg1"/>
                </a:solidFill>
              </a:rPr>
              <a:t>языка</a:t>
            </a:r>
            <a:r>
              <a:rPr lang="uk-UA" sz="2400" b="1" i="1" dirty="0" smtClean="0">
                <a:solidFill>
                  <a:schemeClr val="bg1"/>
                </a:solidFill>
              </a:rPr>
              <a:t> и </a:t>
            </a:r>
            <a:r>
              <a:rPr lang="uk-UA" sz="2400" b="1" i="1" dirty="0" err="1" smtClean="0">
                <a:solidFill>
                  <a:schemeClr val="bg1"/>
                </a:solidFill>
              </a:rPr>
              <a:t>литературы</a:t>
            </a:r>
            <a:endParaRPr lang="uk-UA" sz="2400" b="1" i="1" dirty="0" smtClean="0">
              <a:solidFill>
                <a:schemeClr val="bg1"/>
              </a:solidFill>
            </a:endParaRPr>
          </a:p>
          <a:p>
            <a:pPr algn="r"/>
            <a:r>
              <a:rPr lang="uk-UA" sz="2400" b="1" i="1" dirty="0" err="1" smtClean="0">
                <a:solidFill>
                  <a:schemeClr val="bg1"/>
                </a:solidFill>
              </a:rPr>
              <a:t>Билялова</a:t>
            </a:r>
            <a:r>
              <a:rPr lang="uk-UA" sz="2400" b="1" i="1" dirty="0" smtClean="0">
                <a:solidFill>
                  <a:schemeClr val="bg1"/>
                </a:solidFill>
              </a:rPr>
              <a:t> Г.Ф.</a:t>
            </a:r>
            <a:endParaRPr lang="ru-RU" sz="2400" b="1" i="1" dirty="0" smtClean="0">
              <a:solidFill>
                <a:schemeClr val="bg1"/>
              </a:solidFill>
            </a:endParaRPr>
          </a:p>
          <a:p>
            <a:endParaRPr lang="ru-RU" sz="7200" b="1" i="1" dirty="0" smtClean="0">
              <a:solidFill>
                <a:srgbClr val="002060"/>
              </a:solidFill>
            </a:endParaRPr>
          </a:p>
          <a:p>
            <a:endParaRPr lang="ru-RU" sz="7200" b="1" i="1" dirty="0">
              <a:solidFill>
                <a:srgbClr val="002060"/>
              </a:solidFill>
            </a:endParaRPr>
          </a:p>
          <a:p>
            <a:endParaRPr lang="ru-RU" sz="7200" b="1" i="1" dirty="0" smtClean="0">
              <a:solidFill>
                <a:srgbClr val="002060"/>
              </a:solidFill>
            </a:endParaRPr>
          </a:p>
          <a:p>
            <a:endParaRPr lang="ru-RU" sz="7200" b="1" i="1" dirty="0">
              <a:solidFill>
                <a:srgbClr val="002060"/>
              </a:solidFill>
            </a:endParaRPr>
          </a:p>
          <a:p>
            <a:endParaRPr lang="ru-RU" sz="7200" b="1" i="1" dirty="0">
              <a:solidFill>
                <a:srgbClr val="002060"/>
              </a:solidFill>
            </a:endParaRPr>
          </a:p>
        </p:txBody>
      </p:sp>
      <p:sp>
        <p:nvSpPr>
          <p:cNvPr id="2" name="Заголовок 1"/>
          <p:cNvSpPr>
            <a:spLocks noGrp="1"/>
          </p:cNvSpPr>
          <p:nvPr>
            <p:ph type="ctrTitle"/>
          </p:nvPr>
        </p:nvSpPr>
        <p:spPr>
          <a:xfrm>
            <a:off x="755576" y="908720"/>
            <a:ext cx="6912768" cy="2088232"/>
          </a:xfrm>
        </p:spPr>
        <p:style>
          <a:lnRef idx="1">
            <a:schemeClr val="accent2"/>
          </a:lnRef>
          <a:fillRef idx="3">
            <a:schemeClr val="accent2"/>
          </a:fillRef>
          <a:effectRef idx="2">
            <a:schemeClr val="accent2"/>
          </a:effectRef>
          <a:fontRef idx="minor">
            <a:schemeClr val="lt1"/>
          </a:fontRef>
        </p:style>
        <p:txBody>
          <a:bodyPr/>
          <a:lstStyle/>
          <a:p>
            <a:r>
              <a:rPr lang="ru-RU" b="1" dirty="0" smtClean="0">
                <a:solidFill>
                  <a:schemeClr val="tx1"/>
                </a:solidFill>
                <a:latin typeface="Arial Black" pitchFamily="34" charset="0"/>
              </a:rPr>
              <a:t>Антуан   де  </a:t>
            </a:r>
            <a:r>
              <a:rPr lang="ru-RU" b="1" dirty="0" err="1" smtClean="0">
                <a:solidFill>
                  <a:schemeClr val="tx1"/>
                </a:solidFill>
                <a:latin typeface="Arial Black" pitchFamily="34" charset="0"/>
              </a:rPr>
              <a:t>Сент</a:t>
            </a:r>
            <a:r>
              <a:rPr lang="ru-RU" b="1" dirty="0" smtClean="0">
                <a:solidFill>
                  <a:schemeClr val="tx1"/>
                </a:solidFill>
                <a:latin typeface="Arial Black" pitchFamily="34" charset="0"/>
              </a:rPr>
              <a:t> - Экзюпери</a:t>
            </a:r>
            <a:endParaRPr lang="ru-RU" b="1" dirty="0">
              <a:solidFill>
                <a:schemeClr val="tx1"/>
              </a:solidFill>
              <a:latin typeface="Arial Black" pitchFamily="34" charset="0"/>
            </a:endParaRPr>
          </a:p>
        </p:txBody>
      </p:sp>
    </p:spTree>
    <p:extLst>
      <p:ext uri="{BB962C8B-B14F-4D97-AF65-F5344CB8AC3E}">
        <p14:creationId xmlns:p14="http://schemas.microsoft.com/office/powerpoint/2010/main" val="2798895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57200" y="1524000"/>
            <a:ext cx="8229600" cy="3293209"/>
          </a:xfrm>
          <a:prstGeom prst="rect">
            <a:avLst/>
          </a:prstGeom>
        </p:spPr>
        <p:txBody>
          <a:bodyPr wrap="square">
            <a:spAutoFit/>
          </a:bodyPr>
          <a:lstStyle/>
          <a:p>
            <a:pPr marL="0" indent="0" algn="ctr">
              <a:buNone/>
            </a:pPr>
            <a:r>
              <a:rPr lang="ru-RU" b="1" i="1" dirty="0">
                <a:solidFill>
                  <a:srgbClr val="002060"/>
                </a:solidFill>
                <a:latin typeface="Bookman Old Style" pitchFamily="18" charset="0"/>
              </a:rPr>
              <a:t>«Почитать меня – значит признавать, что на этой планете я всех красивее, всех наряднее, всех богаче». – Объяснял честолюбец. «Да ведь на твоей планете больше и нет никого», - возражает Маленький принц. Но честолюбец не слышал его, тщеславные люди глухи ко всему, кроме похвалы.</a:t>
            </a:r>
            <a:endParaRPr lang="ru-RU" dirty="0"/>
          </a:p>
        </p:txBody>
      </p:sp>
    </p:spTree>
    <p:extLst>
      <p:ext uri="{BB962C8B-B14F-4D97-AF65-F5344CB8AC3E}">
        <p14:creationId xmlns:p14="http://schemas.microsoft.com/office/powerpoint/2010/main" val="4144039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lgn="ctr">
              <a:buNone/>
            </a:pPr>
            <a:r>
              <a:rPr lang="ru-RU" sz="3600" b="1" i="1" dirty="0" smtClean="0">
                <a:solidFill>
                  <a:srgbClr val="002060"/>
                </a:solidFill>
                <a:latin typeface="Bookman Old Style" pitchFamily="18" charset="0"/>
              </a:rPr>
              <a:t>Уныние и боль за погибшего человека.</a:t>
            </a:r>
          </a:p>
          <a:p>
            <a:pPr marL="0" indent="0" algn="ctr">
              <a:buNone/>
            </a:pPr>
            <a:endParaRPr lang="ru-RU" sz="3600" dirty="0"/>
          </a:p>
        </p:txBody>
      </p:sp>
      <p:sp>
        <p:nvSpPr>
          <p:cNvPr id="3" name="Заголовок 2"/>
          <p:cNvSpPr>
            <a:spLocks noGrp="1"/>
          </p:cNvSpPr>
          <p:nvPr>
            <p:ph type="title"/>
          </p:nvPr>
        </p:nvSpPr>
        <p:spPr/>
        <p:txBody>
          <a:bodyPr>
            <a:normAutofit/>
          </a:bodyPr>
          <a:lstStyle/>
          <a:p>
            <a:pPr algn="ctr"/>
            <a:r>
              <a:rPr lang="ru-RU" sz="4000" b="1" dirty="0" smtClean="0">
                <a:solidFill>
                  <a:schemeClr val="accent2"/>
                </a:solidFill>
                <a:latin typeface="Arial Black" pitchFamily="34" charset="0"/>
              </a:rPr>
              <a:t>Пьяница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708920"/>
            <a:ext cx="8468830" cy="3861787"/>
          </a:xfrm>
          <a:prstGeom prst="rect">
            <a:avLst/>
          </a:prstGeom>
        </p:spPr>
      </p:pic>
    </p:spTree>
    <p:extLst>
      <p:ext uri="{BB962C8B-B14F-4D97-AF65-F5344CB8AC3E}">
        <p14:creationId xmlns:p14="http://schemas.microsoft.com/office/powerpoint/2010/main" val="202823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611188" y="404813"/>
            <a:ext cx="8075612" cy="6048523"/>
          </a:xfrm>
        </p:spPr>
        <p:txBody>
          <a:bodyPr>
            <a:noAutofit/>
          </a:bodyPr>
          <a:lstStyle/>
          <a:p>
            <a:pPr marL="0" indent="0" algn="ctr">
              <a:buNone/>
            </a:pPr>
            <a:r>
              <a:rPr lang="ru-RU" sz="2800" b="1" i="1" dirty="0" smtClean="0">
                <a:solidFill>
                  <a:srgbClr val="002060"/>
                </a:solidFill>
                <a:latin typeface="Bookman Old Style" pitchFamily="18" charset="0"/>
              </a:rPr>
              <a:t>« – Ты что делаешь? – спросил принц.</a:t>
            </a:r>
          </a:p>
          <a:p>
            <a:pPr marL="0" indent="0" algn="ctr">
              <a:buNone/>
            </a:pPr>
            <a:r>
              <a:rPr lang="ru-RU" sz="2800" b="1" i="1" dirty="0" smtClean="0">
                <a:solidFill>
                  <a:srgbClr val="002060"/>
                </a:solidFill>
                <a:latin typeface="Bookman Old Style" pitchFamily="18" charset="0"/>
              </a:rPr>
              <a:t>– Пью! Чтобы забыть, что мне совестно!»</a:t>
            </a:r>
          </a:p>
          <a:p>
            <a:pPr marL="0" indent="0" algn="ctr">
              <a:buNone/>
            </a:pPr>
            <a:endParaRPr lang="ru-RU" sz="2800" b="1" i="1" dirty="0" smtClean="0">
              <a:solidFill>
                <a:srgbClr val="002060"/>
              </a:solidFill>
              <a:latin typeface="Bookman Old Style" pitchFamily="18" charset="0"/>
            </a:endParaRPr>
          </a:p>
          <a:p>
            <a:pPr marL="0" indent="0" algn="ctr">
              <a:buNone/>
            </a:pPr>
            <a:r>
              <a:rPr lang="ru-RU" sz="3000" b="1" i="1" dirty="0" smtClean="0">
                <a:solidFill>
                  <a:srgbClr val="002060"/>
                </a:solidFill>
                <a:latin typeface="Bookman Old Style" pitchFamily="18" charset="0"/>
              </a:rPr>
              <a:t>Пьяница хочет убить в себе единственный луч света – совесть, который снова сделал бы его человеком. Темно в его душе, встреча повергла Маленького принца в уныние. Ему было жаль горького пьяницы, который не мог найти в себе силы, чтобы стать человеком.</a:t>
            </a:r>
            <a:endParaRPr lang="ru-RU" sz="3000" dirty="0"/>
          </a:p>
        </p:txBody>
      </p:sp>
    </p:spTree>
    <p:extLst>
      <p:ext uri="{BB962C8B-B14F-4D97-AF65-F5344CB8AC3E}">
        <p14:creationId xmlns:p14="http://schemas.microsoft.com/office/powerpoint/2010/main" val="3372448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052736"/>
            <a:ext cx="8229600" cy="4572000"/>
          </a:xfrm>
        </p:spPr>
        <p:txBody>
          <a:bodyPr>
            <a:normAutofit/>
          </a:bodyPr>
          <a:lstStyle/>
          <a:p>
            <a:pPr marL="0" indent="0" algn="ctr">
              <a:buNone/>
            </a:pPr>
            <a:r>
              <a:rPr lang="ru-RU" sz="3600" b="1" i="1" dirty="0" smtClean="0">
                <a:solidFill>
                  <a:srgbClr val="002060"/>
                </a:solidFill>
                <a:latin typeface="Bookman Old Style" pitchFamily="18" charset="0"/>
              </a:rPr>
              <a:t>Красота и смех звезд – самое важное на свете… </a:t>
            </a:r>
            <a:endParaRPr lang="ru-RU" sz="3600" dirty="0"/>
          </a:p>
        </p:txBody>
      </p:sp>
      <p:sp>
        <p:nvSpPr>
          <p:cNvPr id="3" name="Заголовок 2"/>
          <p:cNvSpPr>
            <a:spLocks noGrp="1"/>
          </p:cNvSpPr>
          <p:nvPr>
            <p:ph type="title"/>
          </p:nvPr>
        </p:nvSpPr>
        <p:spPr>
          <a:xfrm>
            <a:off x="467544" y="-171400"/>
            <a:ext cx="8229600" cy="1219200"/>
          </a:xfrm>
        </p:spPr>
        <p:txBody>
          <a:bodyPr>
            <a:normAutofit/>
          </a:bodyPr>
          <a:lstStyle/>
          <a:p>
            <a:pPr algn="ctr"/>
            <a:r>
              <a:rPr lang="ru-RU" sz="4000" b="1" dirty="0" smtClean="0">
                <a:solidFill>
                  <a:schemeClr val="accent2"/>
                </a:solidFill>
                <a:latin typeface="Arial Black" pitchFamily="34" charset="0"/>
              </a:rPr>
              <a:t>Делец</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420888"/>
            <a:ext cx="3862180" cy="4271381"/>
          </a:xfrm>
          <a:prstGeom prst="rect">
            <a:avLst/>
          </a:prstGeom>
        </p:spPr>
      </p:pic>
    </p:spTree>
    <p:extLst>
      <p:ext uri="{BB962C8B-B14F-4D97-AF65-F5344CB8AC3E}">
        <p14:creationId xmlns:p14="http://schemas.microsoft.com/office/powerpoint/2010/main" val="2786773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332656"/>
            <a:ext cx="8147248" cy="6120680"/>
          </a:xfrm>
        </p:spPr>
        <p:txBody>
          <a:bodyPr>
            <a:normAutofit lnSpcReduction="10000"/>
          </a:bodyPr>
          <a:lstStyle/>
          <a:p>
            <a:pPr marL="0" indent="0" algn="ctr">
              <a:buNone/>
            </a:pPr>
            <a:endParaRPr lang="ru-RU" sz="2800" b="1" i="1" dirty="0" smtClean="0">
              <a:solidFill>
                <a:srgbClr val="002060"/>
              </a:solidFill>
              <a:latin typeface="Bookman Old Style" pitchFamily="18" charset="0"/>
            </a:endParaRPr>
          </a:p>
          <a:p>
            <a:pPr marL="0" indent="0" algn="ctr">
              <a:buNone/>
            </a:pPr>
            <a:r>
              <a:rPr lang="ru-RU" sz="2800" b="1" i="1" dirty="0" smtClean="0">
                <a:solidFill>
                  <a:srgbClr val="002060"/>
                </a:solidFill>
                <a:latin typeface="Bookman Old Style" pitchFamily="18" charset="0"/>
              </a:rPr>
              <a:t>На этой планете жил ничтожный человек, делец, который пытался превратить необозримую красоту вселенной в собственность, упрятав ее в личный сейф. Этот человек считал себя очень серьезным – 54  года он занимался тем, что считал звезды, не видя их красоты. Он делал это ради власти и богатства.</a:t>
            </a:r>
          </a:p>
          <a:p>
            <a:pPr marL="0" indent="0" algn="ctr">
              <a:buNone/>
            </a:pPr>
            <a:endParaRPr lang="ru-RU" sz="2800" b="1" i="1" dirty="0" smtClean="0">
              <a:solidFill>
                <a:srgbClr val="002060"/>
              </a:solidFill>
              <a:latin typeface="Bookman Old Style" pitchFamily="18" charset="0"/>
            </a:endParaRPr>
          </a:p>
          <a:p>
            <a:pPr marL="0" indent="0" algn="ctr">
              <a:buNone/>
            </a:pPr>
            <a:r>
              <a:rPr lang="ru-RU" sz="2800" b="1" i="1" dirty="0" smtClean="0">
                <a:solidFill>
                  <a:srgbClr val="002060"/>
                </a:solidFill>
                <a:latin typeface="Bookman Old Style" pitchFamily="18" charset="0"/>
              </a:rPr>
              <a:t>Маленькому принцу эта встреча помогла понять бесполезность такой жизни.</a:t>
            </a:r>
            <a:endParaRPr lang="ru-RU" sz="2800" b="1" i="1" dirty="0">
              <a:solidFill>
                <a:srgbClr val="002060"/>
              </a:solidFill>
              <a:latin typeface="Bookman Old Style" pitchFamily="18" charset="0"/>
            </a:endParaRPr>
          </a:p>
          <a:p>
            <a:pPr marL="0" indent="0">
              <a:buNone/>
            </a:pPr>
            <a:endParaRPr lang="ru-RU" dirty="0"/>
          </a:p>
        </p:txBody>
      </p:sp>
    </p:spTree>
    <p:extLst>
      <p:ext uri="{BB962C8B-B14F-4D97-AF65-F5344CB8AC3E}">
        <p14:creationId xmlns:p14="http://schemas.microsoft.com/office/powerpoint/2010/main" val="2683904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836712"/>
            <a:ext cx="8229600" cy="4716016"/>
          </a:xfrm>
        </p:spPr>
        <p:txBody>
          <a:bodyPr>
            <a:normAutofit/>
          </a:bodyPr>
          <a:lstStyle/>
          <a:p>
            <a:pPr marL="0" indent="0" algn="ctr">
              <a:buNone/>
            </a:pPr>
            <a:r>
              <a:rPr lang="ru-RU" sz="3600" b="1" i="1" dirty="0" smtClean="0">
                <a:solidFill>
                  <a:srgbClr val="002060"/>
                </a:solidFill>
                <a:latin typeface="Bookman Old Style" pitchFamily="18" charset="0"/>
              </a:rPr>
              <a:t> </a:t>
            </a:r>
            <a:r>
              <a:rPr lang="ru-RU" sz="3200" b="1" i="1" dirty="0" smtClean="0">
                <a:solidFill>
                  <a:srgbClr val="002060"/>
                </a:solidFill>
                <a:latin typeface="Bookman Old Style" pitchFamily="18" charset="0"/>
              </a:rPr>
              <a:t>– Это по настоящему полезно, потому что красиво.</a:t>
            </a:r>
          </a:p>
          <a:p>
            <a:pPr marL="0" indent="0" algn="ctr">
              <a:buNone/>
            </a:pPr>
            <a:r>
              <a:rPr lang="ru-RU" sz="3200" b="1" i="1" dirty="0">
                <a:solidFill>
                  <a:srgbClr val="002060"/>
                </a:solidFill>
                <a:latin typeface="Bookman Old Style" pitchFamily="18" charset="0"/>
              </a:rPr>
              <a:t>– </a:t>
            </a:r>
            <a:r>
              <a:rPr lang="ru-RU" sz="3200" b="1" i="1" dirty="0" smtClean="0">
                <a:solidFill>
                  <a:srgbClr val="002060"/>
                </a:solidFill>
                <a:latin typeface="Bookman Old Style" pitchFamily="18" charset="0"/>
              </a:rPr>
              <a:t>Верность слову, верность долгу.</a:t>
            </a:r>
            <a:endParaRPr lang="ru-RU" sz="3200" dirty="0"/>
          </a:p>
        </p:txBody>
      </p:sp>
      <p:sp>
        <p:nvSpPr>
          <p:cNvPr id="3" name="Заголовок 2"/>
          <p:cNvSpPr>
            <a:spLocks noGrp="1"/>
          </p:cNvSpPr>
          <p:nvPr>
            <p:ph type="title"/>
          </p:nvPr>
        </p:nvSpPr>
        <p:spPr>
          <a:xfrm>
            <a:off x="467544" y="-171400"/>
            <a:ext cx="8229600" cy="1219200"/>
          </a:xfrm>
        </p:spPr>
        <p:txBody>
          <a:bodyPr>
            <a:normAutofit/>
          </a:bodyPr>
          <a:lstStyle/>
          <a:p>
            <a:pPr algn="ctr"/>
            <a:r>
              <a:rPr lang="ru-RU" sz="4000" b="1" dirty="0" smtClean="0">
                <a:solidFill>
                  <a:schemeClr val="accent2"/>
                </a:solidFill>
                <a:latin typeface="Arial Black" pitchFamily="34" charset="0"/>
              </a:rPr>
              <a:t>Фонарщик</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564904"/>
            <a:ext cx="4608512" cy="4079622"/>
          </a:xfrm>
          <a:prstGeom prst="rect">
            <a:avLst/>
          </a:prstGeom>
        </p:spPr>
      </p:pic>
    </p:spTree>
    <p:extLst>
      <p:ext uri="{BB962C8B-B14F-4D97-AF65-F5344CB8AC3E}">
        <p14:creationId xmlns:p14="http://schemas.microsoft.com/office/powerpoint/2010/main" val="1955898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idx="1"/>
          </p:nvPr>
        </p:nvSpPr>
        <p:spPr>
          <a:xfrm>
            <a:off x="467543" y="332655"/>
            <a:ext cx="8219257" cy="5763345"/>
          </a:xfrm>
        </p:spPr>
        <p:txBody>
          <a:bodyPr>
            <a:noAutofit/>
          </a:bodyPr>
          <a:lstStyle/>
          <a:p>
            <a:pPr marL="0" indent="0" algn="ctr">
              <a:buNone/>
            </a:pPr>
            <a:r>
              <a:rPr lang="ru-RU" sz="2800" b="1" i="1" dirty="0" smtClean="0">
                <a:solidFill>
                  <a:srgbClr val="002060"/>
                </a:solidFill>
                <a:latin typeface="Bookman Old Style" pitchFamily="18" charset="0"/>
              </a:rPr>
              <a:t>«Когда он зажигает свой фонарь – как будто рождается еще одна звезда или цветок. А когда он гасит фонарь – как будто звезды или цветок засыпают. Прекрасное занятие. Это по-настоящему полезно, потому что красиво».</a:t>
            </a:r>
          </a:p>
          <a:p>
            <a:pPr marL="0" indent="0" algn="ctr">
              <a:buNone/>
            </a:pPr>
            <a:endParaRPr lang="ru-RU" sz="2800" b="1" i="1" dirty="0" smtClean="0">
              <a:solidFill>
                <a:srgbClr val="002060"/>
              </a:solidFill>
              <a:latin typeface="Bookman Old Style" pitchFamily="18" charset="0"/>
            </a:endParaRPr>
          </a:p>
          <a:p>
            <a:pPr marL="0" indent="0" algn="ctr">
              <a:buNone/>
            </a:pPr>
            <a:r>
              <a:rPr lang="ru-RU" sz="2800" b="1" i="1" dirty="0" smtClean="0">
                <a:solidFill>
                  <a:srgbClr val="002060"/>
                </a:solidFill>
                <a:latin typeface="Bookman Old Style" pitchFamily="18" charset="0"/>
              </a:rPr>
              <a:t>Маленький принц покидает эту планету с восхищением и уважением к фонарщику  за верность слову, за умение не покладая рук работать, вопреки лени и трудностям освещая людям путь.</a:t>
            </a:r>
            <a:endParaRPr lang="ru-RU" sz="2800" dirty="0"/>
          </a:p>
        </p:txBody>
      </p:sp>
    </p:spTree>
    <p:extLst>
      <p:ext uri="{BB962C8B-B14F-4D97-AF65-F5344CB8AC3E}">
        <p14:creationId xmlns:p14="http://schemas.microsoft.com/office/powerpoint/2010/main" val="2564928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052736"/>
            <a:ext cx="8229600" cy="4572000"/>
          </a:xfrm>
        </p:spPr>
        <p:txBody>
          <a:bodyPr>
            <a:normAutofit/>
          </a:bodyPr>
          <a:lstStyle/>
          <a:p>
            <a:pPr marL="0" indent="0" algn="ctr">
              <a:buNone/>
            </a:pPr>
            <a:r>
              <a:rPr lang="ru-RU" sz="3600" b="1" i="1" dirty="0" smtClean="0">
                <a:solidFill>
                  <a:srgbClr val="002060"/>
                </a:solidFill>
                <a:latin typeface="Bookman Old Style" pitchFamily="18" charset="0"/>
              </a:rPr>
              <a:t>Размышления о вечном и эфемерном</a:t>
            </a:r>
            <a:endParaRPr lang="ru-RU" sz="3600" dirty="0"/>
          </a:p>
        </p:txBody>
      </p:sp>
      <p:sp>
        <p:nvSpPr>
          <p:cNvPr id="3" name="Заголовок 2"/>
          <p:cNvSpPr>
            <a:spLocks noGrp="1"/>
          </p:cNvSpPr>
          <p:nvPr>
            <p:ph type="title"/>
          </p:nvPr>
        </p:nvSpPr>
        <p:spPr>
          <a:xfrm>
            <a:off x="467544" y="-171400"/>
            <a:ext cx="8229600" cy="1219200"/>
          </a:xfrm>
        </p:spPr>
        <p:txBody>
          <a:bodyPr>
            <a:normAutofit/>
          </a:bodyPr>
          <a:lstStyle/>
          <a:p>
            <a:pPr algn="ctr"/>
            <a:r>
              <a:rPr lang="ru-RU" sz="4000" b="1" dirty="0" smtClean="0">
                <a:solidFill>
                  <a:schemeClr val="accent2"/>
                </a:solidFill>
                <a:latin typeface="Arial Black" pitchFamily="34" charset="0"/>
              </a:rPr>
              <a:t>Географ</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348880"/>
            <a:ext cx="5522550" cy="4148049"/>
          </a:xfrm>
          <a:prstGeom prst="rect">
            <a:avLst/>
          </a:prstGeom>
        </p:spPr>
      </p:pic>
    </p:spTree>
    <p:extLst>
      <p:ext uri="{BB962C8B-B14F-4D97-AF65-F5344CB8AC3E}">
        <p14:creationId xmlns:p14="http://schemas.microsoft.com/office/powerpoint/2010/main" val="1955898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467544" y="692696"/>
            <a:ext cx="8291512" cy="5762625"/>
          </a:xfrm>
        </p:spPr>
        <p:txBody>
          <a:bodyPr>
            <a:normAutofit fontScale="97500"/>
          </a:bodyPr>
          <a:lstStyle/>
          <a:p>
            <a:pPr marL="0" indent="0" algn="ctr">
              <a:buNone/>
            </a:pPr>
            <a:r>
              <a:rPr lang="ru-RU" sz="2400" b="1" i="1" dirty="0" smtClean="0">
                <a:solidFill>
                  <a:srgbClr val="002060"/>
                </a:solidFill>
                <a:latin typeface="Bookman Old Style" pitchFamily="18" charset="0"/>
              </a:rPr>
              <a:t>Географ никогда не выходит из кабинета, он считает себя слишком важным лицом, чтобы разгуливать без дела. Обо всем он знает лишь понаслышке. Географ размышляет о вечном и эфемерном, мимолетном, которое не заслуживает не только любви, но и понимания. Вечными для него являются горы, которые не меняются, океан, который не пересыхает.  Слушая собеседника, Маленький принц впервые пожалел о покинутой Розе: «Ей нечем защищаться от мира. У  нее только и есть что четыре шипа. А я бросил ее, и она осталась на моей планете совсем одна!»  </a:t>
            </a:r>
            <a:endParaRPr lang="ru-RU" sz="2400" dirty="0"/>
          </a:p>
        </p:txBody>
      </p:sp>
    </p:spTree>
    <p:extLst>
      <p:ext uri="{BB962C8B-B14F-4D97-AF65-F5344CB8AC3E}">
        <p14:creationId xmlns:p14="http://schemas.microsoft.com/office/powerpoint/2010/main" val="3257375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052736"/>
            <a:ext cx="8229600" cy="4572000"/>
          </a:xfrm>
        </p:spPr>
        <p:txBody>
          <a:bodyPr>
            <a:normAutofit/>
          </a:bodyPr>
          <a:lstStyle/>
          <a:p>
            <a:pPr marL="0" indent="0" algn="ctr">
              <a:buNone/>
            </a:pPr>
            <a:r>
              <a:rPr lang="ru-RU" sz="3600" b="1" i="1" dirty="0" smtClean="0">
                <a:solidFill>
                  <a:srgbClr val="002060"/>
                </a:solidFill>
                <a:latin typeface="Bookman Old Style" pitchFamily="18" charset="0"/>
              </a:rPr>
              <a:t>– Ты в ответе за всех, кого  приручил… </a:t>
            </a:r>
            <a:endParaRPr lang="ru-RU" sz="3600" dirty="0"/>
          </a:p>
        </p:txBody>
      </p:sp>
      <p:sp>
        <p:nvSpPr>
          <p:cNvPr id="3" name="Заголовок 2"/>
          <p:cNvSpPr>
            <a:spLocks noGrp="1"/>
          </p:cNvSpPr>
          <p:nvPr>
            <p:ph type="title"/>
          </p:nvPr>
        </p:nvSpPr>
        <p:spPr>
          <a:xfrm>
            <a:off x="467544" y="-171400"/>
            <a:ext cx="8229600" cy="1219200"/>
          </a:xfrm>
        </p:spPr>
        <p:txBody>
          <a:bodyPr>
            <a:normAutofit/>
          </a:bodyPr>
          <a:lstStyle/>
          <a:p>
            <a:pPr algn="ctr"/>
            <a:r>
              <a:rPr lang="ru-RU" sz="4000" b="1" dirty="0" smtClean="0">
                <a:solidFill>
                  <a:schemeClr val="accent2"/>
                </a:solidFill>
                <a:latin typeface="Arial Black" pitchFamily="34" charset="0"/>
              </a:rPr>
              <a:t>Лис</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178" y="2492896"/>
            <a:ext cx="6932263" cy="4085610"/>
          </a:xfrm>
          <a:prstGeom prst="rect">
            <a:avLst/>
          </a:prstGeom>
        </p:spPr>
      </p:pic>
    </p:spTree>
    <p:extLst>
      <p:ext uri="{BB962C8B-B14F-4D97-AF65-F5344CB8AC3E}">
        <p14:creationId xmlns:p14="http://schemas.microsoft.com/office/powerpoint/2010/main" val="195589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0" indent="0" algn="ctr">
              <a:buNone/>
            </a:pPr>
            <a:endParaRPr lang="ru-RU" i="1" dirty="0" smtClean="0">
              <a:latin typeface="Arial Black" pitchFamily="34" charset="0"/>
            </a:endParaRPr>
          </a:p>
          <a:p>
            <a:pPr marL="0" indent="0" algn="ctr">
              <a:buNone/>
            </a:pPr>
            <a:endParaRPr lang="ru-RU" i="1" dirty="0">
              <a:latin typeface="Arial Black" pitchFamily="34" charset="0"/>
            </a:endParaRPr>
          </a:p>
          <a:p>
            <a:pPr marL="0" indent="0" algn="ctr">
              <a:buNone/>
            </a:pPr>
            <a:endParaRPr lang="ru-RU" i="1" dirty="0" smtClean="0">
              <a:latin typeface="Arial Black" pitchFamily="34" charset="0"/>
            </a:endParaRPr>
          </a:p>
          <a:p>
            <a:pPr marL="0" indent="0" algn="ctr">
              <a:buNone/>
            </a:pPr>
            <a:endParaRPr lang="ru-RU" sz="3600" i="1" dirty="0" smtClean="0">
              <a:latin typeface="Arial Black" pitchFamily="34" charset="0"/>
            </a:endParaRPr>
          </a:p>
          <a:p>
            <a:pPr marL="0" indent="0" algn="ctr">
              <a:buNone/>
            </a:pPr>
            <a:r>
              <a:rPr lang="ru-RU" sz="4800" b="1" i="1" dirty="0" smtClean="0">
                <a:solidFill>
                  <a:srgbClr val="002060"/>
                </a:solidFill>
                <a:latin typeface="Bookman Old Style" pitchFamily="18" charset="0"/>
                <a:cs typeface="Arial" pitchFamily="34" charset="0"/>
              </a:rPr>
              <a:t>От непонимания, незрелости души, от глухоты сердца к прозрению, обретению мудрости сердца</a:t>
            </a:r>
            <a:endParaRPr lang="ru-RU" sz="4800" b="1" i="1" dirty="0">
              <a:solidFill>
                <a:srgbClr val="002060"/>
              </a:solidFill>
              <a:latin typeface="Bookman Old Style" pitchFamily="18" charset="0"/>
              <a:cs typeface="Arial" pitchFamily="34" charset="0"/>
            </a:endParaRPr>
          </a:p>
        </p:txBody>
      </p:sp>
      <p:sp>
        <p:nvSpPr>
          <p:cNvPr id="3" name="Заголовок 2"/>
          <p:cNvSpPr>
            <a:spLocks noGrp="1"/>
          </p:cNvSpPr>
          <p:nvPr>
            <p:ph type="title"/>
          </p:nvPr>
        </p:nvSpPr>
        <p:spPr>
          <a:xfrm>
            <a:off x="683568" y="1412776"/>
            <a:ext cx="8003232" cy="966936"/>
          </a:xfrm>
        </p:spPr>
        <p:txBody>
          <a:bodyPr>
            <a:noAutofit/>
          </a:bodyPr>
          <a:lstStyle/>
          <a:p>
            <a:pPr algn="ctr"/>
            <a:r>
              <a:rPr lang="ru-RU" sz="3200" b="1" dirty="0" smtClean="0"/>
              <a:t/>
            </a:r>
            <a:br>
              <a:rPr lang="ru-RU" sz="3200" b="1" dirty="0" smtClean="0"/>
            </a:br>
            <a:r>
              <a:rPr lang="ru-RU" sz="3200" b="1" dirty="0"/>
              <a:t/>
            </a:r>
            <a:br>
              <a:rPr lang="ru-RU" sz="3200" b="1" dirty="0"/>
            </a:br>
            <a:r>
              <a:rPr lang="ru-RU" sz="3200" b="1" dirty="0" smtClean="0"/>
              <a:t/>
            </a:r>
            <a:br>
              <a:rPr lang="ru-RU" sz="3200" b="1" dirty="0" smtClean="0"/>
            </a:br>
            <a:r>
              <a:rPr lang="ru-RU" sz="3200" b="1" dirty="0"/>
              <a:t/>
            </a:r>
            <a:br>
              <a:rPr lang="ru-RU" sz="3200" b="1" dirty="0"/>
            </a:br>
            <a:r>
              <a:rPr lang="ru-RU" sz="3200" b="1" dirty="0" smtClean="0"/>
              <a:t/>
            </a:r>
            <a:br>
              <a:rPr lang="ru-RU" sz="3200" b="1" dirty="0" smtClean="0"/>
            </a:br>
            <a:r>
              <a:rPr lang="ru-RU" sz="3200" b="1" dirty="0"/>
              <a:t/>
            </a:r>
            <a:br>
              <a:rPr lang="ru-RU" sz="3200" b="1" dirty="0"/>
            </a:br>
            <a:r>
              <a:rPr lang="ru-RU" sz="3200" b="1" dirty="0" smtClean="0"/>
              <a:t/>
            </a:r>
            <a:br>
              <a:rPr lang="ru-RU" sz="3200" b="1" dirty="0" smtClean="0"/>
            </a:br>
            <a:r>
              <a:rPr lang="ru-RU" sz="3200" b="1" dirty="0"/>
              <a:t/>
            </a:r>
            <a:br>
              <a:rPr lang="ru-RU" sz="3200" b="1" dirty="0"/>
            </a:br>
            <a:r>
              <a:rPr lang="ru-RU" sz="3200" b="1" dirty="0" smtClean="0"/>
              <a:t/>
            </a:r>
            <a:br>
              <a:rPr lang="ru-RU" sz="3200" b="1" dirty="0" smtClean="0"/>
            </a:br>
            <a:r>
              <a:rPr lang="ru-RU" sz="3200" b="1" dirty="0"/>
              <a:t/>
            </a:r>
            <a:br>
              <a:rPr lang="ru-RU" sz="3200" b="1" dirty="0"/>
            </a:br>
            <a:r>
              <a:rPr lang="ru-RU" sz="3200" b="1" dirty="0" smtClean="0"/>
              <a:t/>
            </a:r>
            <a:br>
              <a:rPr lang="ru-RU" sz="3200" b="1" dirty="0" smtClean="0"/>
            </a:br>
            <a:r>
              <a:rPr lang="ru-RU" sz="4000" b="1" dirty="0" smtClean="0">
                <a:solidFill>
                  <a:schemeClr val="accent2"/>
                </a:solidFill>
                <a:latin typeface="Arial Black" pitchFamily="34" charset="0"/>
              </a:rPr>
              <a:t>Создание личности.  </a:t>
            </a:r>
            <a:br>
              <a:rPr lang="ru-RU" sz="4000" b="1" dirty="0" smtClean="0">
                <a:solidFill>
                  <a:schemeClr val="accent2"/>
                </a:solidFill>
                <a:latin typeface="Arial Black" pitchFamily="34" charset="0"/>
              </a:rPr>
            </a:br>
            <a:r>
              <a:rPr lang="ru-RU" sz="4000" b="1" dirty="0" smtClean="0">
                <a:solidFill>
                  <a:schemeClr val="accent2"/>
                </a:solidFill>
                <a:latin typeface="Arial Black" pitchFamily="34" charset="0"/>
              </a:rPr>
              <a:t>Вехи духовного роста Маленького принца</a:t>
            </a:r>
            <a:endParaRPr lang="ru-RU" sz="4000" b="1" dirty="0">
              <a:solidFill>
                <a:schemeClr val="accent2"/>
              </a:solidFill>
              <a:latin typeface="Arial Black" pitchFamily="34" charset="0"/>
            </a:endParaRPr>
          </a:p>
        </p:txBody>
      </p:sp>
    </p:spTree>
    <p:extLst>
      <p:ext uri="{BB962C8B-B14F-4D97-AF65-F5344CB8AC3E}">
        <p14:creationId xmlns:p14="http://schemas.microsoft.com/office/powerpoint/2010/main" val="3975444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404664"/>
            <a:ext cx="8147248" cy="6120680"/>
          </a:xfrm>
        </p:spPr>
        <p:txBody>
          <a:bodyPr>
            <a:normAutofit/>
          </a:bodyPr>
          <a:lstStyle/>
          <a:p>
            <a:pPr marL="0" indent="0" algn="ctr">
              <a:buNone/>
            </a:pPr>
            <a:r>
              <a:rPr lang="ru-RU" sz="2400" b="1" i="1" dirty="0" smtClean="0">
                <a:solidFill>
                  <a:srgbClr val="002060"/>
                </a:solidFill>
                <a:latin typeface="Bookman Old Style" pitchFamily="18" charset="0"/>
              </a:rPr>
              <a:t>Маленький принц, посетив планету Земля, вынес для себя то, что нужно понять и нам. После знакомства с Лисом герой обрел важную истину, которая заключается в словах: </a:t>
            </a:r>
            <a:r>
              <a:rPr lang="ru-RU" sz="2400" b="1" i="1" u="sng" dirty="0" smtClean="0">
                <a:solidFill>
                  <a:srgbClr val="002060"/>
                </a:solidFill>
                <a:latin typeface="Bookman Old Style" pitchFamily="18" charset="0"/>
              </a:rPr>
              <a:t>«Ты в ответе за всех, кого приручил. Ты в ответе за свою Розу ».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852936"/>
            <a:ext cx="5040560" cy="3774124"/>
          </a:xfrm>
          <a:prstGeom prst="rect">
            <a:avLst/>
          </a:prstGeom>
        </p:spPr>
      </p:pic>
    </p:spTree>
    <p:extLst>
      <p:ext uri="{BB962C8B-B14F-4D97-AF65-F5344CB8AC3E}">
        <p14:creationId xmlns:p14="http://schemas.microsoft.com/office/powerpoint/2010/main" val="3630279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marL="0" indent="0" algn="ctr">
              <a:buNone/>
            </a:pPr>
            <a:r>
              <a:rPr lang="ru-RU" sz="2800" b="1" i="1" dirty="0">
                <a:solidFill>
                  <a:srgbClr val="002060"/>
                </a:solidFill>
                <a:latin typeface="Bookman Old Style" pitchFamily="18" charset="0"/>
              </a:rPr>
              <a:t>Наш герой понял, что его Роза – единственная во всем мире, потому что он ухаживал за ней, проявлял к ней внимание. Малыш беспрекословно выполнял малейшее желание Розы. И даже готов был умереть ради нее. Когда принц увидел на Земле сад, полный роз, он очень огорчился. Но именно Лис подсказал  Маленькому принцу, что «каждому человеку нужен один цветок, тот, который наполнит душу Светом». </a:t>
            </a:r>
            <a:endParaRPr lang="ru-RU" dirty="0"/>
          </a:p>
          <a:p>
            <a:pPr marL="0" indent="0">
              <a:buNone/>
            </a:pPr>
            <a:endParaRPr lang="ru-RU" dirty="0"/>
          </a:p>
        </p:txBody>
      </p:sp>
    </p:spTree>
    <p:extLst>
      <p:ext uri="{BB962C8B-B14F-4D97-AF65-F5344CB8AC3E}">
        <p14:creationId xmlns:p14="http://schemas.microsoft.com/office/powerpoint/2010/main" val="1267622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539750" y="476250"/>
            <a:ext cx="8147050" cy="5976938"/>
          </a:xfrm>
        </p:spPr>
        <p:txBody>
          <a:bodyPr>
            <a:normAutofit fontScale="97500"/>
          </a:bodyPr>
          <a:lstStyle/>
          <a:p>
            <a:pPr marL="0" indent="0" algn="ctr">
              <a:buNone/>
            </a:pPr>
            <a:r>
              <a:rPr lang="ru-RU" sz="2800" b="1" i="1" dirty="0" smtClean="0">
                <a:solidFill>
                  <a:srgbClr val="002060"/>
                </a:solidFill>
                <a:latin typeface="Bookman Old Style" pitchFamily="18" charset="0"/>
              </a:rPr>
              <a:t>Маленький принц жив. Он в песнях, в наших душах. И приходит время, когда Маленький принц открывает нам свои тайны. Но это происходит лишь тогда, когда человек находит в себе то прекрасное, что глубоко в нем спрятано и до определенного времени спит глубоким сном. Пробудить это прекрасное, заставить человека всмотреться в свой внутренний мир, пробудить в нем желание стать лучше – </a:t>
            </a:r>
            <a:r>
              <a:rPr lang="ru-RU" sz="2800" b="1" i="1" u="sng" dirty="0" smtClean="0">
                <a:solidFill>
                  <a:srgbClr val="002060"/>
                </a:solidFill>
                <a:latin typeface="Bookman Old Style" pitchFamily="18" charset="0"/>
              </a:rPr>
              <a:t>таков сокровенный смысл сказки Экзюпери.  </a:t>
            </a:r>
          </a:p>
          <a:p>
            <a:pPr marL="0" indent="0" algn="ctr">
              <a:buNone/>
            </a:pPr>
            <a:endParaRPr lang="ru-RU" sz="2800" b="1" i="1" u="sng" dirty="0">
              <a:solidFill>
                <a:srgbClr val="002060"/>
              </a:solidFill>
              <a:latin typeface="Bookman Old Style" pitchFamily="18" charset="0"/>
            </a:endParaRPr>
          </a:p>
          <a:p>
            <a:pPr marL="0" indent="0" algn="ctr">
              <a:buNone/>
            </a:pPr>
            <a:endParaRPr lang="ru-RU" u="sng" dirty="0"/>
          </a:p>
        </p:txBody>
      </p:sp>
    </p:spTree>
    <p:extLst>
      <p:ext uri="{BB962C8B-B14F-4D97-AF65-F5344CB8AC3E}">
        <p14:creationId xmlns:p14="http://schemas.microsoft.com/office/powerpoint/2010/main" val="2329584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76672"/>
            <a:ext cx="8291264" cy="5619328"/>
          </a:xfrm>
        </p:spPr>
        <p:txBody>
          <a:bodyPr>
            <a:normAutofit fontScale="47500" lnSpcReduction="20000"/>
          </a:bodyPr>
          <a:lstStyle/>
          <a:p>
            <a:pPr marL="0" indent="0" algn="ctr">
              <a:buNone/>
            </a:pPr>
            <a:endParaRPr lang="ru-RU" i="1" dirty="0" smtClean="0">
              <a:latin typeface="Arial Black" pitchFamily="34" charset="0"/>
            </a:endParaRPr>
          </a:p>
          <a:p>
            <a:pPr marL="0" indent="0" algn="ctr">
              <a:buNone/>
            </a:pPr>
            <a:endParaRPr lang="ru-RU" i="1" dirty="0">
              <a:latin typeface="Arial Black" pitchFamily="34" charset="0"/>
            </a:endParaRPr>
          </a:p>
          <a:p>
            <a:pPr marL="0" indent="0" algn="ctr">
              <a:buNone/>
            </a:pPr>
            <a:endParaRPr lang="ru-RU" i="1" dirty="0" smtClean="0">
              <a:latin typeface="Arial Black" pitchFamily="34" charset="0"/>
            </a:endParaRPr>
          </a:p>
          <a:p>
            <a:pPr marL="0" indent="0" algn="ctr">
              <a:buNone/>
            </a:pPr>
            <a:endParaRPr lang="ru-RU" sz="8400" i="1" dirty="0" smtClean="0">
              <a:solidFill>
                <a:schemeClr val="accent3"/>
              </a:solidFill>
              <a:latin typeface="Arial Black" pitchFamily="34" charset="0"/>
            </a:endParaRPr>
          </a:p>
          <a:p>
            <a:pPr marL="0" indent="0" algn="ctr">
              <a:buNone/>
            </a:pPr>
            <a:r>
              <a:rPr lang="ru-RU" sz="8400" b="1" i="1" dirty="0" smtClean="0">
                <a:solidFill>
                  <a:schemeClr val="accent3"/>
                </a:solidFill>
                <a:latin typeface="Bookman Old Style" pitchFamily="18" charset="0"/>
              </a:rPr>
              <a:t>Сказка </a:t>
            </a:r>
            <a:r>
              <a:rPr lang="ru-RU" sz="8400" b="1" i="1" u="sng" dirty="0">
                <a:solidFill>
                  <a:schemeClr val="accent3"/>
                </a:solidFill>
                <a:latin typeface="Bookman Old Style" pitchFamily="18" charset="0"/>
              </a:rPr>
              <a:t>«Маленький принц» - </a:t>
            </a:r>
            <a:endParaRPr lang="ru-RU" sz="8400" b="1" i="1" u="sng" dirty="0" smtClean="0">
              <a:solidFill>
                <a:schemeClr val="accent3"/>
              </a:solidFill>
              <a:latin typeface="Bookman Old Style" pitchFamily="18" charset="0"/>
            </a:endParaRPr>
          </a:p>
          <a:p>
            <a:pPr marL="0" indent="0" algn="ctr">
              <a:buNone/>
            </a:pPr>
            <a:endParaRPr lang="ru-RU" sz="5200" b="1" i="1" u="sng" dirty="0" smtClean="0">
              <a:solidFill>
                <a:srgbClr val="002060"/>
              </a:solidFill>
              <a:latin typeface="Bookman Old Style" pitchFamily="18" charset="0"/>
            </a:endParaRPr>
          </a:p>
          <a:p>
            <a:pPr marL="0" indent="0" algn="ctr">
              <a:buNone/>
            </a:pPr>
            <a:r>
              <a:rPr lang="ru-RU" sz="6400" b="1" i="1" dirty="0" smtClean="0">
                <a:solidFill>
                  <a:srgbClr val="002060"/>
                </a:solidFill>
                <a:latin typeface="Bookman Old Style" pitchFamily="18" charset="0"/>
              </a:rPr>
              <a:t>духовное </a:t>
            </a:r>
            <a:r>
              <a:rPr lang="ru-RU" sz="6400" b="1" i="1" dirty="0">
                <a:solidFill>
                  <a:srgbClr val="002060"/>
                </a:solidFill>
                <a:latin typeface="Bookman Old Style" pitchFamily="18" charset="0"/>
              </a:rPr>
              <a:t>завещание писателя нам о том, как должны люди жить, чтобы обрести счастье, человеческое достоинство. Самое главное находится внутри нас, в нашем отношении к жизненным ценностям</a:t>
            </a:r>
            <a:r>
              <a:rPr lang="ru-RU" sz="6400" b="1" i="1" dirty="0" smtClean="0">
                <a:solidFill>
                  <a:srgbClr val="002060"/>
                </a:solidFill>
                <a:latin typeface="Bookman Old Style" pitchFamily="18" charset="0"/>
              </a:rPr>
              <a:t>.</a:t>
            </a:r>
          </a:p>
          <a:p>
            <a:pPr marL="0" indent="0" algn="ctr">
              <a:buNone/>
            </a:pPr>
            <a:endParaRPr lang="ru-RU" sz="4600" i="1" dirty="0">
              <a:solidFill>
                <a:schemeClr val="bg1">
                  <a:lumMod val="95000"/>
                  <a:lumOff val="5000"/>
                </a:schemeClr>
              </a:solidFill>
              <a:latin typeface="Arial Black" pitchFamily="34" charset="0"/>
            </a:endParaRPr>
          </a:p>
        </p:txBody>
      </p:sp>
    </p:spTree>
    <p:extLst>
      <p:ext uri="{BB962C8B-B14F-4D97-AF65-F5344CB8AC3E}">
        <p14:creationId xmlns:p14="http://schemas.microsoft.com/office/powerpoint/2010/main" val="186215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77010" y="1556792"/>
            <a:ext cx="8229600" cy="4572000"/>
          </a:xfrm>
        </p:spPr>
        <p:txBody>
          <a:bodyPr/>
          <a:lstStyle/>
          <a:p>
            <a:pPr marL="0" indent="0" algn="ctr">
              <a:buNone/>
            </a:pPr>
            <a:endParaRPr lang="ru-RU" i="1" dirty="0" smtClean="0">
              <a:latin typeface="Arial Black" pitchFamily="34" charset="0"/>
            </a:endParaRPr>
          </a:p>
          <a:p>
            <a:pPr marL="0" indent="0" algn="ctr">
              <a:buNone/>
            </a:pPr>
            <a:endParaRPr lang="ru-RU" i="1" dirty="0">
              <a:latin typeface="Arial Black" pitchFamily="34" charset="0"/>
            </a:endParaRPr>
          </a:p>
          <a:p>
            <a:pPr marL="0" indent="0" algn="ctr">
              <a:buNone/>
            </a:pPr>
            <a:endParaRPr lang="ru-RU" i="1" dirty="0" smtClean="0">
              <a:latin typeface="Arial Black" pitchFamily="34" charset="0"/>
            </a:endParaRPr>
          </a:p>
          <a:p>
            <a:pPr marL="0" indent="0" algn="ctr">
              <a:buNone/>
            </a:pPr>
            <a:endParaRPr lang="ru-RU" sz="3600" i="1" dirty="0" smtClean="0">
              <a:latin typeface="Arial Black" pitchFamily="34" charset="0"/>
            </a:endParaRPr>
          </a:p>
          <a:p>
            <a:pPr marL="0" indent="0" algn="ctr">
              <a:buNone/>
            </a:pPr>
            <a:endParaRPr lang="ru-RU" sz="3600" i="1" dirty="0">
              <a:latin typeface="Arial Black" pitchFamily="34" charset="0"/>
            </a:endParaRPr>
          </a:p>
        </p:txBody>
      </p:sp>
      <p:sp>
        <p:nvSpPr>
          <p:cNvPr id="3" name="Заголовок 2"/>
          <p:cNvSpPr>
            <a:spLocks noGrp="1"/>
          </p:cNvSpPr>
          <p:nvPr>
            <p:ph type="title"/>
          </p:nvPr>
        </p:nvSpPr>
        <p:spPr>
          <a:xfrm>
            <a:off x="1140768" y="2348880"/>
            <a:ext cx="8003232" cy="966936"/>
          </a:xfrm>
        </p:spPr>
        <p:txBody>
          <a:bodyPr>
            <a:noAutofit/>
          </a:bodyPr>
          <a:lstStyle/>
          <a:p>
            <a:pPr algn="ctr"/>
            <a:r>
              <a:rPr lang="ru-RU" sz="3200" b="1" dirty="0" smtClean="0"/>
              <a:t/>
            </a:r>
            <a:br>
              <a:rPr lang="ru-RU" sz="3200" b="1" dirty="0" smtClean="0"/>
            </a:br>
            <a:r>
              <a:rPr lang="ru-RU" sz="3200" b="1" dirty="0"/>
              <a:t/>
            </a:r>
            <a:br>
              <a:rPr lang="ru-RU" sz="3200" b="1" dirty="0"/>
            </a:br>
            <a:r>
              <a:rPr lang="ru-RU" sz="3200" b="1" dirty="0" smtClean="0"/>
              <a:t/>
            </a:r>
            <a:br>
              <a:rPr lang="ru-RU" sz="3200" b="1" dirty="0" smtClean="0"/>
            </a:br>
            <a:r>
              <a:rPr lang="ru-RU" sz="3200" b="1" dirty="0"/>
              <a:t/>
            </a:r>
            <a:br>
              <a:rPr lang="ru-RU" sz="3200" b="1" dirty="0"/>
            </a:br>
            <a:r>
              <a:rPr lang="ru-RU" sz="3200" b="1" dirty="0" smtClean="0"/>
              <a:t/>
            </a:r>
            <a:br>
              <a:rPr lang="ru-RU" sz="3200" b="1" dirty="0" smtClean="0"/>
            </a:br>
            <a:r>
              <a:rPr lang="ru-RU" sz="3200" b="1" dirty="0"/>
              <a:t/>
            </a:r>
            <a:br>
              <a:rPr lang="ru-RU" sz="3200" b="1" dirty="0"/>
            </a:br>
            <a:r>
              <a:rPr lang="ru-RU" sz="3200" b="1" dirty="0" smtClean="0"/>
              <a:t/>
            </a:r>
            <a:br>
              <a:rPr lang="ru-RU" sz="3200" b="1" dirty="0" smtClean="0"/>
            </a:br>
            <a:r>
              <a:rPr lang="ru-RU" sz="4800" b="1" i="1" dirty="0" smtClean="0">
                <a:solidFill>
                  <a:schemeClr val="accent2"/>
                </a:solidFill>
                <a:latin typeface="Bookman Old Style" pitchFamily="18" charset="0"/>
              </a:rPr>
              <a:t>Я был слишком молод. Я совсем не умел любить</a:t>
            </a:r>
            <a:endParaRPr lang="ru-RU" sz="4800" b="1" i="1" dirty="0">
              <a:solidFill>
                <a:schemeClr val="accent2"/>
              </a:solidFill>
              <a:latin typeface="Bookman Old Style"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429000"/>
            <a:ext cx="4896544" cy="3240360"/>
          </a:xfrm>
          <a:prstGeom prst="rect">
            <a:avLst/>
          </a:prstGeom>
        </p:spPr>
      </p:pic>
    </p:spTree>
    <p:extLst>
      <p:ext uri="{BB962C8B-B14F-4D97-AF65-F5344CB8AC3E}">
        <p14:creationId xmlns:p14="http://schemas.microsoft.com/office/powerpoint/2010/main" val="186215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88640"/>
            <a:ext cx="8363272" cy="5907360"/>
          </a:xfrm>
        </p:spPr>
        <p:txBody>
          <a:bodyPr>
            <a:normAutofit/>
          </a:bodyPr>
          <a:lstStyle/>
          <a:p>
            <a:pPr marL="0" indent="0" algn="ctr">
              <a:buNone/>
            </a:pPr>
            <a:endParaRPr lang="ru-RU" sz="2000" b="1" i="1" u="sng" dirty="0">
              <a:solidFill>
                <a:srgbClr val="002060"/>
              </a:solidFill>
              <a:latin typeface="Bookman Old Style" pitchFamily="18" charset="0"/>
            </a:endParaRPr>
          </a:p>
          <a:p>
            <a:pPr marL="0" indent="0" algn="ctr">
              <a:buNone/>
            </a:pPr>
            <a:r>
              <a:rPr lang="ru-RU" sz="2800" b="1" i="1" dirty="0" smtClean="0">
                <a:solidFill>
                  <a:srgbClr val="002060"/>
                </a:solidFill>
                <a:latin typeface="Bookman Old Style" pitchFamily="18" charset="0"/>
              </a:rPr>
              <a:t>Маленький принц жил один </a:t>
            </a:r>
            <a:r>
              <a:rPr lang="ru-RU" sz="2800" b="1" i="1" dirty="0">
                <a:solidFill>
                  <a:srgbClr val="002060"/>
                </a:solidFill>
                <a:latin typeface="Bookman Old Style" pitchFamily="18" charset="0"/>
              </a:rPr>
              <a:t>н</a:t>
            </a:r>
            <a:r>
              <a:rPr lang="ru-RU" sz="2800" b="1" i="1" dirty="0" smtClean="0">
                <a:solidFill>
                  <a:srgbClr val="002060"/>
                </a:solidFill>
                <a:latin typeface="Bookman Old Style" pitchFamily="18" charset="0"/>
              </a:rPr>
              <a:t>а своей маленькой планете, где можно было любоваться заходом солнца целые сутки.</a:t>
            </a:r>
          </a:p>
          <a:p>
            <a:pPr marL="0" indent="0" algn="ctr">
              <a:buNone/>
            </a:pPr>
            <a:r>
              <a:rPr lang="ru-RU" sz="2800" b="1" i="1" dirty="0" smtClean="0">
                <a:solidFill>
                  <a:srgbClr val="002060"/>
                </a:solidFill>
                <a:latin typeface="Bookman Old Style" pitchFamily="18" charset="0"/>
              </a:rPr>
              <a:t>Он аккуратно выпалывал зловредные ростки баобабов и прочищал свои три вулкана. </a:t>
            </a:r>
          </a:p>
          <a:p>
            <a:pPr marL="0" indent="0" algn="ctr">
              <a:buNone/>
            </a:pPr>
            <a:r>
              <a:rPr lang="ru-RU" sz="2800" b="1" i="1" dirty="0" smtClean="0">
                <a:solidFill>
                  <a:srgbClr val="002060"/>
                </a:solidFill>
                <a:latin typeface="Bookman Old Style" pitchFamily="18" charset="0"/>
              </a:rPr>
              <a:t>Однажды на его планете неожиданно появилась Роза, он сначала даже думал, что неизвестный росток нужно выполоть! </a:t>
            </a:r>
            <a:endParaRPr lang="ru-RU" sz="2800" b="1" i="1" dirty="0">
              <a:solidFill>
                <a:srgbClr val="002060"/>
              </a:solidFill>
              <a:latin typeface="Bookman Old Style" pitchFamily="18" charset="0"/>
            </a:endParaRPr>
          </a:p>
          <a:p>
            <a:pPr marL="0" indent="0" algn="ctr">
              <a:buNone/>
            </a:pPr>
            <a:endParaRPr lang="ru-RU" sz="2800" b="1" i="1" dirty="0" smtClean="0">
              <a:solidFill>
                <a:srgbClr val="002060"/>
              </a:solidFill>
              <a:latin typeface="Bookman Old Style" pitchFamily="18" charset="0"/>
            </a:endParaRPr>
          </a:p>
          <a:p>
            <a:pPr marL="0" indent="0" algn="ctr">
              <a:buNone/>
            </a:pPr>
            <a:endParaRPr lang="ru-RU" sz="2800" b="1" i="1" dirty="0">
              <a:solidFill>
                <a:srgbClr val="002060"/>
              </a:solidFill>
              <a:latin typeface="Bookman Old Style" pitchFamily="18" charset="0"/>
            </a:endParaRPr>
          </a:p>
          <a:p>
            <a:pPr marL="0" indent="0" algn="ctr">
              <a:buNone/>
            </a:pPr>
            <a:endParaRPr lang="ru-RU" sz="2800" b="1" i="1" dirty="0">
              <a:solidFill>
                <a:srgbClr val="002060"/>
              </a:solidFill>
              <a:latin typeface="Bookman Old Style" pitchFamily="18" charset="0"/>
            </a:endParaRPr>
          </a:p>
          <a:p>
            <a:endParaRPr lang="ru-RU" dirty="0"/>
          </a:p>
        </p:txBody>
      </p:sp>
    </p:spTree>
    <p:extLst>
      <p:ext uri="{BB962C8B-B14F-4D97-AF65-F5344CB8AC3E}">
        <p14:creationId xmlns:p14="http://schemas.microsoft.com/office/powerpoint/2010/main" val="3779406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780928"/>
            <a:ext cx="8229600" cy="3749040"/>
          </a:xfrm>
        </p:spPr>
      </p:pic>
      <p:sp>
        <p:nvSpPr>
          <p:cNvPr id="6" name="Заголовок 5"/>
          <p:cNvSpPr>
            <a:spLocks noGrp="1"/>
          </p:cNvSpPr>
          <p:nvPr>
            <p:ph type="title"/>
          </p:nvPr>
        </p:nvSpPr>
        <p:spPr>
          <a:xfrm>
            <a:off x="395536" y="174119"/>
            <a:ext cx="8291264" cy="2246769"/>
          </a:xfrm>
          <a:prstGeom prst="rect">
            <a:avLst/>
          </a:prstGeom>
        </p:spPr>
        <p:txBody>
          <a:bodyPr wrap="square">
            <a:spAutoFit/>
          </a:bodyPr>
          <a:lstStyle/>
          <a:p>
            <a:pPr algn="ctr"/>
            <a:r>
              <a:rPr lang="ru-RU" sz="2800" b="1" i="1" dirty="0">
                <a:solidFill>
                  <a:srgbClr val="002060"/>
                </a:solidFill>
                <a:latin typeface="Bookman Old Style" pitchFamily="18" charset="0"/>
              </a:rPr>
              <a:t>А когда роза расцвела, он ее полюбил, потому что она была красивая. Но еще она была капризная!</a:t>
            </a:r>
          </a:p>
          <a:p>
            <a:pPr algn="ctr"/>
            <a:r>
              <a:rPr lang="ru-RU" sz="2800" b="1" i="1" dirty="0">
                <a:solidFill>
                  <a:srgbClr val="002060"/>
                </a:solidFill>
                <a:latin typeface="Bookman Old Style" pitchFamily="18" charset="0"/>
              </a:rPr>
              <a:t>Это огорчало и обижало принца, и он покинул Розу.</a:t>
            </a:r>
          </a:p>
        </p:txBody>
      </p:sp>
    </p:spTree>
    <p:extLst>
      <p:ext uri="{BB962C8B-B14F-4D97-AF65-F5344CB8AC3E}">
        <p14:creationId xmlns:p14="http://schemas.microsoft.com/office/powerpoint/2010/main" val="593416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692696"/>
            <a:ext cx="8229600" cy="2232248"/>
          </a:xfrm>
        </p:spPr>
        <p:txBody>
          <a:bodyPr>
            <a:normAutofit fontScale="90000"/>
          </a:bodyPr>
          <a:lstStyle/>
          <a:p>
            <a:pPr algn="ctr"/>
            <a:r>
              <a:rPr lang="ru-RU" sz="4400" b="1" dirty="0" smtClean="0">
                <a:solidFill>
                  <a:schemeClr val="accent2"/>
                </a:solidFill>
                <a:latin typeface="Arial Black" pitchFamily="34" charset="0"/>
              </a:rPr>
              <a:t/>
            </a:r>
            <a:br>
              <a:rPr lang="ru-RU" sz="4400" b="1" dirty="0" smtClean="0">
                <a:solidFill>
                  <a:schemeClr val="accent2"/>
                </a:solidFill>
                <a:latin typeface="Arial Black" pitchFamily="34" charset="0"/>
              </a:rPr>
            </a:br>
            <a:r>
              <a:rPr lang="ru-RU" sz="4400" b="1" dirty="0">
                <a:solidFill>
                  <a:schemeClr val="accent2"/>
                </a:solidFill>
                <a:latin typeface="Arial Black" pitchFamily="34" charset="0"/>
              </a:rPr>
              <a:t/>
            </a:r>
            <a:br>
              <a:rPr lang="ru-RU" sz="4400" b="1" dirty="0">
                <a:solidFill>
                  <a:schemeClr val="accent2"/>
                </a:solidFill>
                <a:latin typeface="Arial Black" pitchFamily="34" charset="0"/>
              </a:rPr>
            </a:br>
            <a:r>
              <a:rPr lang="ru-RU" sz="4400" b="1" dirty="0" smtClean="0">
                <a:solidFill>
                  <a:schemeClr val="accent2"/>
                </a:solidFill>
                <a:latin typeface="Arial Black" pitchFamily="34" charset="0"/>
              </a:rPr>
              <a:t/>
            </a:r>
            <a:br>
              <a:rPr lang="ru-RU" sz="4400" b="1" dirty="0" smtClean="0">
                <a:solidFill>
                  <a:schemeClr val="accent2"/>
                </a:solidFill>
                <a:latin typeface="Arial Black" pitchFamily="34" charset="0"/>
              </a:rPr>
            </a:br>
            <a:r>
              <a:rPr lang="ru-RU" sz="4400" b="1" dirty="0">
                <a:solidFill>
                  <a:schemeClr val="accent2"/>
                </a:solidFill>
                <a:latin typeface="Arial Black" pitchFamily="34" charset="0"/>
              </a:rPr>
              <a:t/>
            </a:r>
            <a:br>
              <a:rPr lang="ru-RU" sz="4400" b="1" dirty="0">
                <a:solidFill>
                  <a:schemeClr val="accent2"/>
                </a:solidFill>
                <a:latin typeface="Arial Black" pitchFamily="34" charset="0"/>
              </a:rPr>
            </a:br>
            <a:r>
              <a:rPr lang="ru-RU" sz="4400" b="1" dirty="0" smtClean="0">
                <a:solidFill>
                  <a:schemeClr val="accent2"/>
                </a:solidFill>
                <a:latin typeface="Arial Black" pitchFamily="34" charset="0"/>
              </a:rPr>
              <a:t>Власть должна быть разумной. Вот какую истину открыл Маленький принц на планете короля.</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3068960"/>
            <a:ext cx="3672408" cy="3600400"/>
          </a:xfrm>
        </p:spPr>
      </p:pic>
    </p:spTree>
    <p:extLst>
      <p:ext uri="{BB962C8B-B14F-4D97-AF65-F5344CB8AC3E}">
        <p14:creationId xmlns:p14="http://schemas.microsoft.com/office/powerpoint/2010/main" val="3999687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188640"/>
            <a:ext cx="7931224" cy="5691336"/>
          </a:xfrm>
        </p:spPr>
        <p:txBody>
          <a:bodyPr/>
          <a:lstStyle/>
          <a:p>
            <a:pPr marL="0" indent="0" algn="ctr">
              <a:buNone/>
            </a:pPr>
            <a:r>
              <a:rPr lang="ru-RU" sz="3200" b="1" i="1" dirty="0" smtClean="0">
                <a:solidFill>
                  <a:srgbClr val="002060"/>
                </a:solidFill>
                <a:latin typeface="Bookman Old Style" pitchFamily="18" charset="0"/>
              </a:rPr>
              <a:t>Он </a:t>
            </a:r>
            <a:r>
              <a:rPr lang="ru-RU" sz="3200" b="1" i="1" dirty="0">
                <a:solidFill>
                  <a:srgbClr val="002060"/>
                </a:solidFill>
                <a:latin typeface="Bookman Old Style" pitchFamily="18" charset="0"/>
              </a:rPr>
              <a:t>в каждом видит своего поданного, он ни минуты не может прожить, не отдавая приказов. Власть и повиновение – предел его мечтаний. Старый король был добр и отдавал только разумные приказы.  </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876870"/>
            <a:ext cx="2775846" cy="2782838"/>
          </a:xfrm>
          <a:prstGeom prst="rect">
            <a:avLst/>
          </a:prstGeom>
        </p:spPr>
      </p:pic>
    </p:spTree>
    <p:extLst>
      <p:ext uri="{BB962C8B-B14F-4D97-AF65-F5344CB8AC3E}">
        <p14:creationId xmlns:p14="http://schemas.microsoft.com/office/powerpoint/2010/main" val="376651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332656"/>
            <a:ext cx="8075240" cy="5763344"/>
          </a:xfrm>
        </p:spPr>
        <p:txBody>
          <a:bodyPr>
            <a:normAutofit/>
          </a:bodyPr>
          <a:lstStyle/>
          <a:p>
            <a:pPr marL="0" indent="0" algn="ctr">
              <a:buNone/>
            </a:pPr>
            <a:endParaRPr lang="ru-RU" sz="2800" b="1" i="1" dirty="0" smtClean="0">
              <a:solidFill>
                <a:srgbClr val="002060"/>
              </a:solidFill>
              <a:latin typeface="Bookman Old Style" pitchFamily="18" charset="0"/>
            </a:endParaRPr>
          </a:p>
          <a:p>
            <a:pPr marL="0" indent="0" algn="ctr">
              <a:buNone/>
            </a:pPr>
            <a:r>
              <a:rPr lang="ru-RU" sz="2800" b="1" i="1" dirty="0" smtClean="0">
                <a:solidFill>
                  <a:srgbClr val="002060"/>
                </a:solidFill>
                <a:latin typeface="Bookman Old Style" pitchFamily="18" charset="0"/>
              </a:rPr>
              <a:t>Герой планеты – эгоист, равнодушный ко всему. Весь смысл его существования – </a:t>
            </a:r>
            <a:r>
              <a:rPr lang="ru-RU" sz="2800" b="1" i="1" dirty="0" err="1" smtClean="0">
                <a:solidFill>
                  <a:srgbClr val="002060"/>
                </a:solidFill>
                <a:latin typeface="Bookman Old Style" pitchFamily="18" charset="0"/>
              </a:rPr>
              <a:t>самовосхищение</a:t>
            </a:r>
            <a:r>
              <a:rPr lang="ru-RU" sz="2800" b="1" i="1" dirty="0" smtClean="0">
                <a:solidFill>
                  <a:srgbClr val="002060"/>
                </a:solidFill>
                <a:latin typeface="Bookman Old Style" pitchFamily="18" charset="0"/>
              </a:rPr>
              <a:t>, самолюбование. </a:t>
            </a:r>
          </a:p>
          <a:p>
            <a:pPr marL="0" indent="0" algn="ctr">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660" y="3068960"/>
            <a:ext cx="3034499" cy="3641120"/>
          </a:xfrm>
          <a:prstGeom prst="rect">
            <a:avLst/>
          </a:prstGeom>
        </p:spPr>
      </p:pic>
    </p:spTree>
    <p:extLst>
      <p:ext uri="{BB962C8B-B14F-4D97-AF65-F5344CB8AC3E}">
        <p14:creationId xmlns:p14="http://schemas.microsoft.com/office/powerpoint/2010/main" val="1844730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164</TotalTime>
  <Words>816</Words>
  <Application>Microsoft Office PowerPoint</Application>
  <PresentationFormat>Экран (4:3)</PresentationFormat>
  <Paragraphs>64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Антуан   де  Сент - Экзюпери</vt:lpstr>
      <vt:lpstr>           Создание личности.   Вехи духовного роста Маленького принца</vt:lpstr>
      <vt:lpstr>Презентация PowerPoint</vt:lpstr>
      <vt:lpstr>       Я был слишком молод. Я совсем не умел любить</vt:lpstr>
      <vt:lpstr>Презентация PowerPoint</vt:lpstr>
      <vt:lpstr>А когда роза расцвела, он ее полюбил, потому что она была красивая. Но еще она была капризная! Это огорчало и обижало принца, и он покинул Розу.</vt:lpstr>
      <vt:lpstr>    Власть должна быть разумной. Вот какую истину открыл Маленький принц на планете короля.</vt:lpstr>
      <vt:lpstr>Презентация PowerPoint</vt:lpstr>
      <vt:lpstr>Презентация PowerPoint</vt:lpstr>
      <vt:lpstr>Презентация PowerPoint</vt:lpstr>
      <vt:lpstr>Пьяница</vt:lpstr>
      <vt:lpstr>Презентация PowerPoint</vt:lpstr>
      <vt:lpstr>Делец</vt:lpstr>
      <vt:lpstr>Презентация PowerPoint</vt:lpstr>
      <vt:lpstr>Фонарщик</vt:lpstr>
      <vt:lpstr>Презентация PowerPoint</vt:lpstr>
      <vt:lpstr>Географ</vt:lpstr>
      <vt:lpstr>Презентация PowerPoint</vt:lpstr>
      <vt:lpstr>Лис</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Антуан   де  Сент - Экзюпери</dc:title>
  <dc:creator>Ферузе</dc:creator>
  <cp:lastModifiedBy>Ферузе</cp:lastModifiedBy>
  <cp:revision>17</cp:revision>
  <dcterms:created xsi:type="dcterms:W3CDTF">2013-10-06T06:49:26Z</dcterms:created>
  <dcterms:modified xsi:type="dcterms:W3CDTF">2013-10-26T15:19:18Z</dcterms:modified>
</cp:coreProperties>
</file>